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3" r:id="rId2"/>
    <p:sldId id="269" r:id="rId3"/>
    <p:sldId id="267" r:id="rId4"/>
    <p:sldId id="268" r:id="rId5"/>
    <p:sldId id="270" r:id="rId6"/>
    <p:sldId id="271" r:id="rId7"/>
    <p:sldId id="278" r:id="rId8"/>
    <p:sldId id="272" r:id="rId9"/>
    <p:sldId id="273" r:id="rId10"/>
    <p:sldId id="275" r:id="rId11"/>
    <p:sldId id="274" r:id="rId12"/>
    <p:sldId id="276" r:id="rId13"/>
    <p:sldId id="277" r:id="rId14"/>
    <p:sldId id="280" r:id="rId15"/>
    <p:sldId id="279" r:id="rId16"/>
  </p:sldIdLst>
  <p:sldSz cx="9144000" cy="6858000" type="screen4x3"/>
  <p:notesSz cx="6858000" cy="9144000"/>
  <p:embeddedFontLst>
    <p:embeddedFont>
      <p:font typeface="Cassandra" charset="0"/>
      <p:regular r:id="rId17"/>
    </p:embeddedFont>
    <p:embeddedFont>
      <p:font typeface="Bahnschrift Light" pitchFamily="34" charset="0"/>
      <p:regular r:id="rId18"/>
    </p:embeddedFont>
    <p:embeddedFont>
      <p:font typeface="Monotype Corsiva" pitchFamily="66" charset="0"/>
      <p: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9900"/>
    <a:srgbClr val="333300"/>
    <a:srgbClr val="CC0000"/>
    <a:srgbClr val="6600CC"/>
    <a:srgbClr val="CC6600"/>
    <a:srgbClr val="006666"/>
    <a:srgbClr val="660066"/>
    <a:srgbClr val="FF66FF"/>
    <a:srgbClr val="69A12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bingoschool.ru/" TargetMode="External"/><Relationship Id="rId13" Type="http://schemas.openxmlformats.org/officeDocument/2006/relationships/hyperlink" Target="http://prezentacii.com/" TargetMode="External"/><Relationship Id="rId3" Type="http://schemas.openxmlformats.org/officeDocument/2006/relationships/hyperlink" Target="http://&#1087;&#1091;&#1090;&#1100;.&#1088;&#1092;/map" TargetMode="External"/><Relationship Id="rId7" Type="http://schemas.openxmlformats.org/officeDocument/2006/relationships/hyperlink" Target="https://4ege.ru/biologi/" TargetMode="External"/><Relationship Id="rId12" Type="http://schemas.openxmlformats.org/officeDocument/2006/relationships/hyperlink" Target="https://interneturok.ru/" TargetMode="External"/><Relationship Id="rId2" Type="http://schemas.openxmlformats.org/officeDocument/2006/relationships/hyperlink" Target="https://yandex.ru/video/search?filmId=3123844086107994868&amp;text=%D1%80%D1%8D%D0%BF%20%D1%83%D1%80%D0%BE%D0%BA%D0%B8%20%D0%BF%D0%BE%20%D0%B3%D0%B5%D0%BE%D0%B3%D1%80%D0%B0%D1%84%D0%B8%D0%B8&amp;noreask=1&amp;path=wizar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biology_teacher" TargetMode="External"/><Relationship Id="rId11" Type="http://schemas.openxmlformats.org/officeDocument/2006/relationships/hyperlink" Target="https://videouroki.net/" TargetMode="External"/><Relationship Id="rId5" Type="http://schemas.openxmlformats.org/officeDocument/2006/relationships/hyperlink" Target="https://vk.com/idbiorepetitor" TargetMode="External"/><Relationship Id="rId10" Type="http://schemas.openxmlformats.org/officeDocument/2006/relationships/hyperlink" Target="https://rosuchebnik.ru/" TargetMode="External"/><Relationship Id="rId4" Type="http://schemas.openxmlformats.org/officeDocument/2006/relationships/hyperlink" Target="https://www.youtube.com/watch?v=ZNxGAJ4BaMM" TargetMode="External"/><Relationship Id="rId9" Type="http://schemas.openxmlformats.org/officeDocument/2006/relationships/hyperlink" Target="https://vk.com/geo_teacher" TargetMode="External"/><Relationship Id="rId14" Type="http://schemas.openxmlformats.org/officeDocument/2006/relationships/hyperlink" Target="http://www.virtulab.net/index.php?option=com_content&amp;view=section&amp;layout=blog&amp;id=7&amp;Itemid=102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8481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10" y="3571876"/>
            <a:ext cx="8104414" cy="181103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pitchFamily="66" charset="0"/>
              </a:rPr>
              <a:t>Здравствуйте, дорогие коллеги!!!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sandr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57167"/>
            <a:ext cx="7747026" cy="223522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chemeClr val="tx2"/>
                </a:solidFill>
                <a:latin typeface="+mn-lt"/>
              </a:rPr>
              <a:t>Использование мультимедийных презентаций целесообразно на любом этапе изучения темы и на любом этапе урока: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571472" y="3068638"/>
            <a:ext cx="8115328" cy="25209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ru-RU" altLang="ru-RU" dirty="0" smtClean="0">
                <a:solidFill>
                  <a:srgbClr val="0000FF"/>
                </a:solidFill>
                <a:latin typeface="Times New Roman" pitchFamily="18" charset="0"/>
              </a:rPr>
              <a:t>как способ создания проблемной ситуации;</a:t>
            </a:r>
          </a:p>
          <a:p>
            <a:pPr eaLnBrk="1" hangingPunct="1"/>
            <a:r>
              <a:rPr lang="ru-RU" altLang="ru-RU" dirty="0" smtClean="0">
                <a:solidFill>
                  <a:srgbClr val="0000FF"/>
                </a:solidFill>
                <a:latin typeface="Times New Roman" pitchFamily="18" charset="0"/>
              </a:rPr>
              <a:t>как способ объяснения нового материала;</a:t>
            </a:r>
          </a:p>
          <a:p>
            <a:pPr eaLnBrk="1" hangingPunct="1"/>
            <a:r>
              <a:rPr lang="ru-RU" altLang="ru-RU" dirty="0" smtClean="0">
                <a:solidFill>
                  <a:srgbClr val="0000FF"/>
                </a:solidFill>
                <a:latin typeface="Times New Roman" pitchFamily="18" charset="0"/>
              </a:rPr>
              <a:t>как форма закрепления изученного;</a:t>
            </a:r>
          </a:p>
          <a:p>
            <a:pPr eaLnBrk="1" hangingPunct="1"/>
            <a:r>
              <a:rPr lang="ru-RU" altLang="ru-RU" dirty="0" smtClean="0">
                <a:solidFill>
                  <a:srgbClr val="0000FF"/>
                </a:solidFill>
                <a:latin typeface="Times New Roman" pitchFamily="18" charset="0"/>
              </a:rPr>
              <a:t>как форма проверки домашнего задания;</a:t>
            </a:r>
          </a:p>
          <a:p>
            <a:pPr eaLnBrk="1" hangingPunct="1"/>
            <a:r>
              <a:rPr lang="ru-RU" altLang="ru-RU" dirty="0" smtClean="0">
                <a:solidFill>
                  <a:srgbClr val="0000FF"/>
                </a:solidFill>
                <a:latin typeface="Times New Roman" pitchFamily="18" charset="0"/>
              </a:rPr>
              <a:t>как способ проверки знаний в процессе урока.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Использование учебных презентаций повышает возможности учителя: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300" dirty="0" smtClean="0">
                <a:solidFill>
                  <a:srgbClr val="0000FF"/>
                </a:solidFill>
              </a:rPr>
              <a:t>- использовать информационные объекты как иллюстративный материал к новым темам.</a:t>
            </a:r>
          </a:p>
          <a:p>
            <a:pPr>
              <a:buNone/>
            </a:pPr>
            <a:r>
              <a:rPr lang="ru-RU" sz="3300" dirty="0" smtClean="0"/>
              <a:t>- </a:t>
            </a:r>
            <a:r>
              <a:rPr lang="ru-RU" sz="3300" dirty="0" smtClean="0">
                <a:solidFill>
                  <a:srgbClr val="FF0000"/>
                </a:solidFill>
              </a:rPr>
              <a:t>готовить раздаточный материал для повторения и закрепления;</a:t>
            </a:r>
          </a:p>
          <a:p>
            <a:pPr>
              <a:buNone/>
            </a:pPr>
            <a:r>
              <a:rPr lang="ru-RU" sz="3300" dirty="0" smtClean="0"/>
              <a:t>- </a:t>
            </a:r>
            <a:r>
              <a:rPr lang="ru-RU" sz="3300" dirty="0" smtClean="0">
                <a:solidFill>
                  <a:srgbClr val="333300"/>
                </a:solidFill>
              </a:rPr>
              <a:t>разрабатывать и демонстрировать свои собственные электронные пособия (инструкции к лабораторным и практическим работам, тестовые задания, виртуальные экскурсии, т.д.);</a:t>
            </a:r>
          </a:p>
          <a:p>
            <a:pPr>
              <a:buNone/>
            </a:pPr>
            <a:endParaRPr lang="ru-RU" sz="33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600" dirty="0" smtClean="0">
                <a:solidFill>
                  <a:srgbClr val="0000FF"/>
                </a:solidFill>
                <a:latin typeface="+mn-lt"/>
              </a:rPr>
              <a:t>Подготовка и использование презентации предоставляют следующие возможности учащимся: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- самостоятельно изучать новый материал;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 smtClean="0">
                <a:solidFill>
                  <a:srgbClr val="009900"/>
                </a:solidFill>
              </a:rPr>
              <a:t>без использования специальных приборов рассматривать и изучать биологические и географические объекты;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наблюдать за животными существами в их естественной среде с помощью виртуальных экскурсий;</a:t>
            </a:r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проводить исследовательскую и аналитическую работу путём создания рефератов, докладов, проектов.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5008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00FF"/>
                </a:solidFill>
              </a:rPr>
              <a:t>Таким образом, использование ИКТ, в том числе </a:t>
            </a:r>
            <a:r>
              <a:rPr lang="ru-RU" dirty="0" err="1" smtClean="0">
                <a:solidFill>
                  <a:srgbClr val="0000FF"/>
                </a:solidFill>
              </a:rPr>
              <a:t>мультимедийных</a:t>
            </a:r>
            <a:r>
              <a:rPr lang="ru-RU" dirty="0" smtClean="0">
                <a:solidFill>
                  <a:srgbClr val="0000FF"/>
                </a:solidFill>
              </a:rPr>
              <a:t> презентаций, на уроках биологии и географии повышает мотивацию учащихся к изучению предмета и, как следствие, уровень </a:t>
            </a:r>
            <a:r>
              <a:rPr lang="ru-RU" dirty="0" err="1" smtClean="0">
                <a:solidFill>
                  <a:srgbClr val="0000FF"/>
                </a:solidFill>
              </a:rPr>
              <a:t>обученности</a:t>
            </a:r>
            <a:r>
              <a:rPr lang="ru-RU" dirty="0" smtClean="0">
                <a:solidFill>
                  <a:srgbClr val="0000FF"/>
                </a:solidFill>
              </a:rPr>
              <a:t>. Познавательный интерес к предмету, формирование предметной компетенции - основание для профессиональной ориентации учащихся, что подтверждается выбором биологии и географии для сдачи экзамена в новой форме в 9 классе и ЕГЭ, а также профессиональным самоопределением.</a:t>
            </a:r>
            <a:endParaRPr lang="ru-RU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/>
              <a:t>Интересные ссылки и сайты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29288"/>
          </a:xfrm>
        </p:spPr>
        <p:txBody>
          <a:bodyPr>
            <a:normAutofit/>
          </a:bodyPr>
          <a:lstStyle/>
          <a:p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2"/>
              </a:rPr>
              <a:t>https://yandex.ru/video/search?filmId=3123844086107994868&amp;text=%D1%80%D1%8D%D0%BF%20%D1%83%D1%80%D0%BE%D0%BA%D0%B8%20%D0%BF%D0%BE%20%D0%B3%D0%B5%D0%BE%D0%B3%D1%80%D0%B0%D1%84%D0%B8%D0%B8&amp;noreask=1&amp;path=wizard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- реп уроки по географии</a:t>
            </a:r>
          </a:p>
          <a:p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3"/>
              </a:rPr>
              <a:t>http://xn--o1agc1b.xn--p1ai/map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- Промышленность России</a:t>
            </a:r>
          </a:p>
          <a:p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https://www.youtube.com/watch?v=ZNxGAJ4BaMM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– сделано в Сибири (телепрограмма предприятий Тюменской области)</a:t>
            </a:r>
          </a:p>
          <a:p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5"/>
              </a:rPr>
              <a:t>https://vk.com/idbiorepetitor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- </a:t>
            </a:r>
            <a:r>
              <a:rPr lang="ru-RU" sz="1600" dirty="0" smtClean="0"/>
              <a:t>Катерина </a:t>
            </a:r>
            <a:r>
              <a:rPr lang="ru-RU" sz="1600" dirty="0" err="1" smtClean="0"/>
              <a:t>Лукомская</a:t>
            </a:r>
            <a:r>
              <a:rPr lang="ru-RU" sz="1600" dirty="0" smtClean="0"/>
              <a:t> (</a:t>
            </a:r>
            <a:r>
              <a:rPr lang="ru-RU" sz="1600" dirty="0" err="1" smtClean="0"/>
              <a:t>Егэ-Биология</a:t>
            </a:r>
            <a:r>
              <a:rPr lang="ru-RU" sz="1600" dirty="0" smtClean="0"/>
              <a:t>)</a:t>
            </a:r>
          </a:p>
          <a:p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hlinkClick r:id="rId6"/>
              </a:rPr>
              <a:t>https://vk.com/biology_teacher</a:t>
            </a:r>
            <a:r>
              <a:rPr lang="ru-RU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- </a:t>
            </a:r>
            <a:r>
              <a:rPr lang="ru-RU" sz="1600" dirty="0" smtClean="0"/>
              <a:t>Я - учитель биологии</a:t>
            </a:r>
            <a:r>
              <a:rPr lang="ru-RU" sz="1600" dirty="0" smtClean="0"/>
              <a:t>!</a:t>
            </a:r>
          </a:p>
          <a:p>
            <a:r>
              <a:rPr lang="en-US" sz="1600" dirty="0" smtClean="0">
                <a:hlinkClick r:id="rId7"/>
              </a:rPr>
              <a:t>https://4ege.ru/biologi</a:t>
            </a:r>
            <a:r>
              <a:rPr lang="en-US" sz="1600" dirty="0" smtClean="0">
                <a:hlinkClick r:id="rId7"/>
              </a:rPr>
              <a:t>/</a:t>
            </a:r>
            <a:r>
              <a:rPr lang="ru-RU" sz="1600" dirty="0" smtClean="0"/>
              <a:t> -</a:t>
            </a:r>
            <a:r>
              <a:rPr lang="ru-RU" sz="1600" dirty="0" smtClean="0"/>
              <a:t> </a:t>
            </a:r>
            <a:r>
              <a:rPr lang="ru-RU" sz="1600" dirty="0" smtClean="0"/>
              <a:t>подготовка к ЕГЭ</a:t>
            </a:r>
          </a:p>
          <a:p>
            <a:r>
              <a:rPr lang="en-US" sz="1600" dirty="0" smtClean="0">
                <a:hlinkClick r:id="rId8"/>
              </a:rPr>
              <a:t>https://bingoschool.ru</a:t>
            </a:r>
            <a:r>
              <a:rPr lang="en-US" sz="1600" dirty="0" smtClean="0">
                <a:hlinkClick r:id="rId8"/>
              </a:rPr>
              <a:t>/</a:t>
            </a:r>
            <a:r>
              <a:rPr lang="ru-RU" sz="1600" dirty="0" smtClean="0"/>
              <a:t> </a:t>
            </a:r>
            <a:r>
              <a:rPr lang="ru-RU" sz="1600" dirty="0" smtClean="0"/>
              <a:t>- подготовка к ЕГЭ</a:t>
            </a:r>
          </a:p>
          <a:p>
            <a:r>
              <a:rPr lang="en-US" sz="1600" dirty="0" smtClean="0">
                <a:hlinkClick r:id="rId9"/>
              </a:rPr>
              <a:t>https://</a:t>
            </a:r>
            <a:r>
              <a:rPr lang="en-US" sz="1600" dirty="0" smtClean="0">
                <a:hlinkClick r:id="rId9"/>
              </a:rPr>
              <a:t>vk.com/geo_teacher</a:t>
            </a:r>
            <a:r>
              <a:rPr lang="ru-RU" sz="1600" dirty="0" smtClean="0"/>
              <a:t> - </a:t>
            </a:r>
            <a:r>
              <a:rPr lang="ru-RU" sz="1600" dirty="0" smtClean="0"/>
              <a:t>Я - учитель географии!</a:t>
            </a:r>
          </a:p>
          <a:p>
            <a:r>
              <a:rPr lang="en-US" sz="1600" dirty="0" smtClean="0">
                <a:hlinkClick r:id="rId10"/>
              </a:rPr>
              <a:t>https://rosuchebnik.ru</a:t>
            </a:r>
            <a:r>
              <a:rPr lang="en-US" sz="1600" dirty="0" smtClean="0">
                <a:hlinkClick r:id="rId10"/>
              </a:rPr>
              <a:t>/</a:t>
            </a:r>
            <a:r>
              <a:rPr lang="ru-RU" sz="1600" dirty="0" smtClean="0"/>
              <a:t> - Российский учебник</a:t>
            </a:r>
            <a:endParaRPr lang="ru-RU" sz="1600" dirty="0" smtClean="0"/>
          </a:p>
          <a:p>
            <a:r>
              <a:rPr lang="en-US" sz="1600" dirty="0" smtClean="0">
                <a:hlinkClick r:id="rId11"/>
              </a:rPr>
              <a:t>https://</a:t>
            </a:r>
            <a:r>
              <a:rPr lang="en-US" sz="1600" dirty="0" smtClean="0">
                <a:hlinkClick r:id="rId11"/>
              </a:rPr>
              <a:t>videouroki.net</a:t>
            </a:r>
            <a:r>
              <a:rPr lang="ru-RU" sz="1600" dirty="0" smtClean="0"/>
              <a:t> – </a:t>
            </a:r>
            <a:r>
              <a:rPr lang="ru-RU" sz="1600" dirty="0" err="1" smtClean="0"/>
              <a:t>видеоуроки</a:t>
            </a:r>
            <a:r>
              <a:rPr lang="ru-RU" sz="1600" dirty="0" smtClean="0"/>
              <a:t> по предметам</a:t>
            </a:r>
          </a:p>
          <a:p>
            <a:r>
              <a:rPr lang="en-US" sz="1600" dirty="0" smtClean="0">
                <a:hlinkClick r:id="rId12"/>
              </a:rPr>
              <a:t>https://</a:t>
            </a:r>
            <a:r>
              <a:rPr lang="en-US" sz="1600" dirty="0" smtClean="0">
                <a:hlinkClick r:id="rId12"/>
              </a:rPr>
              <a:t>interneturok.ru</a:t>
            </a:r>
            <a:r>
              <a:rPr lang="ru-RU" sz="1600" dirty="0" smtClean="0"/>
              <a:t> – </a:t>
            </a:r>
            <a:r>
              <a:rPr lang="ru-RU" sz="1600" dirty="0" err="1" smtClean="0"/>
              <a:t>видеоуроки</a:t>
            </a:r>
            <a:r>
              <a:rPr lang="ru-RU" sz="1600" dirty="0" smtClean="0"/>
              <a:t> по предметам</a:t>
            </a:r>
          </a:p>
          <a:p>
            <a:r>
              <a:rPr lang="en-US" sz="1600" dirty="0" smtClean="0">
                <a:hlinkClick r:id="rId13"/>
              </a:rPr>
              <a:t>http://</a:t>
            </a:r>
            <a:r>
              <a:rPr lang="en-US" sz="1600" dirty="0" smtClean="0">
                <a:hlinkClick r:id="rId13"/>
              </a:rPr>
              <a:t>prezentacii.com</a:t>
            </a:r>
            <a:r>
              <a:rPr lang="ru-RU" sz="1600" dirty="0" smtClean="0"/>
              <a:t> – сайт готовых презентаций</a:t>
            </a:r>
          </a:p>
          <a:p>
            <a:r>
              <a:rPr lang="en-US" sz="1600" dirty="0" smtClean="0">
                <a:hlinkClick r:id="rId14"/>
              </a:rPr>
              <a:t>http://</a:t>
            </a:r>
            <a:r>
              <a:rPr lang="en-US" sz="1600" dirty="0" smtClean="0">
                <a:hlinkClick r:id="rId14"/>
              </a:rPr>
              <a:t>www.virtulab.net/index.php?option=com_content&amp;view=section&amp;layout=blog&amp;id=7&amp;Itemid=102</a:t>
            </a:r>
            <a:r>
              <a:rPr lang="ru-RU" sz="1600" dirty="0" smtClean="0"/>
              <a:t> – виртуальная </a:t>
            </a:r>
            <a:r>
              <a:rPr lang="ru-RU" sz="1600" smtClean="0"/>
              <a:t>образовательная лаборатория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Рисунок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0348" y="0"/>
            <a:ext cx="9191297" cy="68645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00438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C00000"/>
                </a:solidFill>
                <a:latin typeface="Cassandra" charset="0"/>
              </a:rPr>
              <a:t>Спасибо за внимание!</a:t>
            </a:r>
            <a:endParaRPr lang="ru-RU" sz="6600" dirty="0">
              <a:solidFill>
                <a:srgbClr val="C00000"/>
              </a:solidFill>
              <a:latin typeface="Cassandra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92888" cy="638306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Bahnschrift Light" pitchFamily="34" charset="0"/>
              </a:rPr>
              <a:t>Информационно-коммуникационная технология, как способ повышения мотивации к изучению предмета на уроках биологии и географии</a:t>
            </a:r>
            <a:endParaRPr lang="ru-RU" dirty="0">
              <a:solidFill>
                <a:srgbClr val="0000FF"/>
              </a:solidFill>
              <a:latin typeface="Bahnschrift Light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232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1538" y="428604"/>
            <a:ext cx="7848872" cy="316151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Информационно-коммуникационные технологии (ИКТ)</a:t>
            </a:r>
            <a:r>
              <a:rPr lang="ru-RU" dirty="0" smtClean="0"/>
              <a:t> - совокупность технологий, обеспечивающих фиксацию информации, ее обработку и информационные обмены (передачу, распространение, раскрытие).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4143380"/>
            <a:ext cx="77867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К ИКТ относят компьютеры, программное обеспечение и средства электронной связи.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114452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71670" y="428604"/>
            <a:ext cx="6143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FF"/>
                </a:solidFill>
              </a:rPr>
              <a:t>Классификация по А. В. </a:t>
            </a:r>
            <a:r>
              <a:rPr lang="ru-RU" sz="2800" dirty="0" err="1" smtClean="0">
                <a:solidFill>
                  <a:srgbClr val="0000FF"/>
                </a:solidFill>
              </a:rPr>
              <a:t>Дворецкой</a:t>
            </a:r>
            <a:endParaRPr lang="ru-RU" sz="2800" dirty="0">
              <a:solidFill>
                <a:srgbClr val="0000FF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071670" y="1000108"/>
            <a:ext cx="1071570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2143108" y="1714488"/>
            <a:ext cx="2214578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5143504" y="1000108"/>
            <a:ext cx="57150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428728" y="3357562"/>
            <a:ext cx="21431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C0000"/>
                </a:solidFill>
              </a:rPr>
              <a:t>презентации</a:t>
            </a:r>
            <a:endParaRPr lang="ru-RU" sz="2800" dirty="0">
              <a:solidFill>
                <a:srgbClr val="CC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14942" y="2928934"/>
            <a:ext cx="30718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C6600"/>
                </a:solidFill>
              </a:rPr>
              <a:t>дидактические материалы</a:t>
            </a:r>
            <a:endParaRPr lang="ru-RU" sz="2800" dirty="0">
              <a:solidFill>
                <a:srgbClr val="CC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00166" y="4286256"/>
            <a:ext cx="292895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660066"/>
                </a:solidFill>
              </a:rPr>
              <a:t>обучающие игры и развивающие программы</a:t>
            </a:r>
            <a:endParaRPr lang="ru-RU" sz="2800" dirty="0">
              <a:solidFill>
                <a:srgbClr val="660066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>
            <a:off x="2250265" y="2321711"/>
            <a:ext cx="3357586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715008" y="1643050"/>
            <a:ext cx="2786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6600CC"/>
                </a:solidFill>
              </a:rPr>
              <a:t>программы - тренажеры</a:t>
            </a:r>
            <a:endParaRPr lang="ru-RU" sz="2400" dirty="0">
              <a:solidFill>
                <a:srgbClr val="6600CC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71472" y="2071678"/>
            <a:ext cx="21431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системы виртуального эксперимента 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572000" y="4143380"/>
            <a:ext cx="40005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6666"/>
                </a:solidFill>
              </a:rPr>
              <a:t>электронные учебники, электронные энциклопедии.</a:t>
            </a:r>
            <a:endParaRPr lang="ru-RU" sz="2800" dirty="0">
              <a:solidFill>
                <a:srgbClr val="006666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16200000" flipH="1">
            <a:off x="4464843" y="1535893"/>
            <a:ext cx="1928826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6200000" flipH="1">
            <a:off x="3250397" y="2464587"/>
            <a:ext cx="3000396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9427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sandra" charset="0"/>
              </a:rPr>
              <a:t>Наглядность является ведущим средством в обучении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Средства наглядности обеспечивают полное формирование какого-либо образа, понятия и тем самым способствует более прочному усвоению знаний, пониманию связи научных знаний с жизнью. Наглядность содействует выработке у учащихся эмоционально-оценочного отношения к сообщаемым знаниям, повышает интерес к знаниям, делает более легкий процесс их усвоения, поддерживает внимание ребенка.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рганизационная диаграмма 83"/>
          <p:cNvPicPr>
            <a:picLocks noChangeArrowheads="1"/>
          </p:cNvPicPr>
          <p:nvPr/>
        </p:nvPicPr>
        <p:blipFill>
          <a:blip r:embed="rId2"/>
          <a:srcRect t="-19824" b="-20230"/>
          <a:stretch>
            <a:fillRect/>
          </a:stretch>
        </p:blipFill>
        <p:spPr>
          <a:xfrm>
            <a:off x="571472" y="2214554"/>
            <a:ext cx="8259762" cy="4465637"/>
          </a:xfrm>
          <a:prstGeom prst="rect">
            <a:avLst/>
          </a:prstGeom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>
          <a:xfrm>
            <a:off x="642910" y="428604"/>
            <a:ext cx="7848600" cy="1785938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 altLang="ru-RU" b="0" dirty="0" smtClean="0">
                <a:solidFill>
                  <a:srgbClr val="6600CC"/>
                </a:solidFill>
                <a:latin typeface="Monotype Corsiva" pitchFamily="66" charset="0"/>
              </a:rPr>
              <a:t/>
            </a:r>
            <a:br>
              <a:rPr lang="ru-RU" altLang="ru-RU" b="0" dirty="0" smtClean="0">
                <a:solidFill>
                  <a:srgbClr val="6600CC"/>
                </a:solidFill>
                <a:latin typeface="Monotype Corsiva" pitchFamily="66" charset="0"/>
              </a:rPr>
            </a:br>
            <a:r>
              <a:rPr lang="ru-RU" altLang="ru-RU" sz="4700" dirty="0" smtClean="0">
                <a:solidFill>
                  <a:srgbClr val="6600CC"/>
                </a:solidFill>
              </a:rPr>
              <a:t>Направления использования ИКТ на уроках биологии</a:t>
            </a:r>
            <a:r>
              <a:rPr lang="en-US" altLang="ru-RU" sz="4700" dirty="0" smtClean="0">
                <a:solidFill>
                  <a:srgbClr val="6600CC"/>
                </a:solidFill>
              </a:rPr>
              <a:t> </a:t>
            </a:r>
            <a:r>
              <a:rPr lang="ru-RU" altLang="ru-RU" sz="4700" dirty="0" smtClean="0">
                <a:solidFill>
                  <a:srgbClr val="6600CC"/>
                </a:solidFill>
              </a:rPr>
              <a:t> и географии</a:t>
            </a:r>
            <a:r>
              <a:rPr lang="ru-RU" altLang="ru-RU" b="0" dirty="0" smtClean="0">
                <a:solidFill>
                  <a:schemeClr val="tx2"/>
                </a:solidFill>
              </a:rPr>
              <a:t/>
            </a:r>
            <a:br>
              <a:rPr lang="ru-RU" altLang="ru-RU" b="0" dirty="0" smtClean="0">
                <a:solidFill>
                  <a:schemeClr val="tx2"/>
                </a:solidFill>
              </a:rPr>
            </a:br>
            <a:endParaRPr lang="ru-RU" altLang="ru-RU" b="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452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00FF"/>
                </a:solidFill>
              </a:rPr>
              <a:t>ИКТ используются по следующим направлениям: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Готовые программные продукты (уроки по биологии и географии);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Работа с программой MS </a:t>
            </a:r>
            <a:r>
              <a:rPr lang="ru-RU" dirty="0" err="1" smtClean="0">
                <a:solidFill>
                  <a:srgbClr val="C00000"/>
                </a:solidFill>
              </a:rPr>
              <a:t>Office</a:t>
            </a:r>
            <a:r>
              <a:rPr lang="ru-RU" dirty="0" smtClean="0">
                <a:solidFill>
                  <a:srgbClr val="C00000"/>
                </a:solidFill>
              </a:rPr>
              <a:t> (</a:t>
            </a:r>
            <a:r>
              <a:rPr lang="ru-RU" dirty="0" err="1" smtClean="0">
                <a:solidFill>
                  <a:srgbClr val="C00000"/>
                </a:solidFill>
              </a:rPr>
              <a:t>Word</a:t>
            </a:r>
            <a:r>
              <a:rPr lang="ru-RU" dirty="0" smtClean="0">
                <a:solidFill>
                  <a:srgbClr val="C00000"/>
                </a:solidFill>
              </a:rPr>
              <a:t>, </a:t>
            </a:r>
            <a:r>
              <a:rPr lang="ru-RU" dirty="0" err="1" smtClean="0">
                <a:solidFill>
                  <a:srgbClr val="C00000"/>
                </a:solidFill>
              </a:rPr>
              <a:t>Power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Point</a:t>
            </a:r>
            <a:r>
              <a:rPr lang="ru-RU" dirty="0" smtClean="0">
                <a:solidFill>
                  <a:srgbClr val="C00000"/>
                </a:solidFill>
              </a:rPr>
              <a:t>)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Работа с ресурсами Интернета;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Работа с интерактивной доской.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i="1" dirty="0" smtClean="0"/>
              <a:t>Создание презентаций</a:t>
            </a:r>
            <a:endParaRPr lang="ru-RU" altLang="ru-RU" dirty="0" smtClean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 b="1" dirty="0" smtClean="0">
                <a:solidFill>
                  <a:srgbClr val="CC0000"/>
                </a:solidFill>
                <a:latin typeface="Times New Roman" pitchFamily="18" charset="0"/>
              </a:rPr>
              <a:t>Работа с </a:t>
            </a:r>
            <a:r>
              <a:rPr lang="ru-RU" altLang="ru-RU" sz="2800" b="1" dirty="0" err="1" smtClean="0">
                <a:solidFill>
                  <a:srgbClr val="CC0000"/>
                </a:solidFill>
                <a:latin typeface="Times New Roman" pitchFamily="18" charset="0"/>
              </a:rPr>
              <a:t>мультимедийными</a:t>
            </a:r>
            <a:r>
              <a:rPr lang="ru-RU" altLang="ru-RU" sz="2800" b="1" dirty="0" smtClean="0">
                <a:solidFill>
                  <a:srgbClr val="CC0000"/>
                </a:solidFill>
                <a:latin typeface="Times New Roman" pitchFamily="18" charset="0"/>
              </a:rPr>
              <a:t> пособиями дает возможность:</a:t>
            </a:r>
            <a:endParaRPr lang="ru-RU" altLang="ru-RU" sz="2800" dirty="0" smtClean="0">
              <a:solidFill>
                <a:srgbClr val="CC0000"/>
              </a:solidFill>
              <a:latin typeface="Times New Roman" pitchFamily="18" charset="0"/>
            </a:endParaRPr>
          </a:p>
          <a:p>
            <a:pPr eaLnBrk="1" hangingPunct="1"/>
            <a:r>
              <a:rPr lang="ru-RU" altLang="ru-RU" sz="2800" dirty="0" smtClean="0">
                <a:solidFill>
                  <a:srgbClr val="CC0000"/>
                </a:solidFill>
                <a:latin typeface="Times New Roman" pitchFamily="18" charset="0"/>
              </a:rPr>
              <a:t> обобщать, анализировать, систематизировать информацию по интересующей теме;</a:t>
            </a:r>
          </a:p>
          <a:p>
            <a:pPr eaLnBrk="1" hangingPunct="1"/>
            <a:r>
              <a:rPr lang="ru-RU" altLang="ru-RU" sz="2800" dirty="0" smtClean="0">
                <a:solidFill>
                  <a:srgbClr val="CC0000"/>
                </a:solidFill>
                <a:latin typeface="Times New Roman" pitchFamily="18" charset="0"/>
              </a:rPr>
              <a:t>работать в группе;</a:t>
            </a:r>
          </a:p>
          <a:p>
            <a:pPr eaLnBrk="1" hangingPunct="1"/>
            <a:r>
              <a:rPr lang="ru-RU" altLang="ru-RU" sz="2800" dirty="0" smtClean="0">
                <a:solidFill>
                  <a:srgbClr val="CC0000"/>
                </a:solidFill>
                <a:latin typeface="Times New Roman" pitchFamily="18" charset="0"/>
              </a:rPr>
              <a:t>находить информацию в различных источниках;</a:t>
            </a:r>
          </a:p>
          <a:p>
            <a:pPr eaLnBrk="1" hangingPunct="1"/>
            <a:r>
              <a:rPr lang="ru-RU" altLang="ru-RU" sz="2800" dirty="0" smtClean="0">
                <a:solidFill>
                  <a:srgbClr val="CC0000"/>
                </a:solidFill>
                <a:latin typeface="Times New Roman" pitchFamily="18" charset="0"/>
              </a:rPr>
              <a:t>формирует коммуникативную компетентность;</a:t>
            </a:r>
          </a:p>
          <a:p>
            <a:pPr eaLnBrk="1" hangingPunct="1"/>
            <a:r>
              <a:rPr lang="ru-RU" altLang="ru-RU" sz="2800" dirty="0" smtClean="0">
                <a:solidFill>
                  <a:srgbClr val="CC0000"/>
                </a:solidFill>
                <a:latin typeface="Times New Roman" pitchFamily="18" charset="0"/>
              </a:rPr>
              <a:t>позволяет осознать полезность получаемых знаний и умений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>
                <a:solidFill>
                  <a:schemeClr val="tx2"/>
                </a:solidFill>
              </a:rPr>
              <a:t>Создание презентаций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None/>
            </a:pP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Мультимедиа техника повышает эффективность урока за счёт: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alt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</a:rPr>
              <a:t>активизации восприятия обучающихся благодаря использованию звуковых и зрительных демонстраций, выделения главных мыслей; </a:t>
            </a:r>
          </a:p>
          <a:p>
            <a:pPr>
              <a:lnSpc>
                <a:spcPct val="90000"/>
              </a:lnSpc>
            </a:pPr>
            <a:r>
              <a:rPr lang="ru-RU" altLang="ru-RU" dirty="0" smtClean="0">
                <a:solidFill>
                  <a:srgbClr val="0000FF"/>
                </a:solidFill>
                <a:latin typeface="Times New Roman" pitchFamily="18" charset="0"/>
              </a:rPr>
              <a:t>во время выступления преподаватель не поворачивается к доске, таким образом не теряет контакта с группой, не тратит время на выписывание текста на доске; </a:t>
            </a:r>
          </a:p>
          <a:p>
            <a:pPr>
              <a:lnSpc>
                <a:spcPct val="90000"/>
              </a:lnSpc>
            </a:pPr>
            <a:r>
              <a:rPr lang="ru-RU" alt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большой объём информации может быть получен из Интернета и с компакт дисков и воспроизведён на экране, в формате, видимом всем обучающимся; </a:t>
            </a:r>
          </a:p>
          <a:p>
            <a:pPr>
              <a:lnSpc>
                <a:spcPct val="90000"/>
              </a:lnSpc>
            </a:pP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обучающимся проще отвечать, когда он опирается на отображаемый на экране план выступления.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BBB59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1445</TotalTime>
  <Words>629</Words>
  <Application>Microsoft Office PowerPoint</Application>
  <PresentationFormat>Экран (4:3)</PresentationFormat>
  <Paragraphs>63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Cassandra</vt:lpstr>
      <vt:lpstr>Bahnschrift Light</vt:lpstr>
      <vt:lpstr>Times New Roman</vt:lpstr>
      <vt:lpstr>Monotype Corsiva</vt:lpstr>
      <vt:lpstr>Тема Office</vt:lpstr>
      <vt:lpstr>Здравствуйте, дорогие коллеги!!!</vt:lpstr>
      <vt:lpstr>Информационно-коммуникационная технология, как способ повышения мотивации к изучению предмета на уроках биологии и географии</vt:lpstr>
      <vt:lpstr>Слайд 3</vt:lpstr>
      <vt:lpstr>Слайд 4</vt:lpstr>
      <vt:lpstr>Наглядность является ведущим средством в обучении.</vt:lpstr>
      <vt:lpstr>Слайд 6</vt:lpstr>
      <vt:lpstr> ИКТ используются по следующим направлениям: </vt:lpstr>
      <vt:lpstr>Создание презентаций</vt:lpstr>
      <vt:lpstr>Создание презентаций</vt:lpstr>
      <vt:lpstr>Использование мультимедийных презентаций целесообразно на любом этапе изучения темы и на любом этапе урока:</vt:lpstr>
      <vt:lpstr> Использование учебных презентаций повышает возможности учителя: </vt:lpstr>
      <vt:lpstr> Подготовка и использование презентации предоставляют следующие возможности учащимся: </vt:lpstr>
      <vt:lpstr>Слайд 13</vt:lpstr>
      <vt:lpstr>Интересные ссылки и сайты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96</cp:revision>
  <dcterms:created xsi:type="dcterms:W3CDTF">2013-08-23T08:38:35Z</dcterms:created>
  <dcterms:modified xsi:type="dcterms:W3CDTF">2019-01-30T16:49:23Z</dcterms:modified>
</cp:coreProperties>
</file>