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</p:sldMasterIdLst>
  <p:notesMasterIdLst>
    <p:notesMasterId r:id="rId6"/>
  </p:notesMasterIdLst>
  <p:sldIdLst>
    <p:sldId id="273" r:id="rId2"/>
    <p:sldId id="267" r:id="rId3"/>
    <p:sldId id="268" r:id="rId4"/>
    <p:sldId id="271" r:id="rId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14" autoAdjust="0"/>
  </p:normalViewPr>
  <p:slideViewPr>
    <p:cSldViewPr>
      <p:cViewPr>
        <p:scale>
          <a:sx n="100" d="100"/>
          <a:sy n="100" d="100"/>
        </p:scale>
        <p:origin x="-190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81D42D5E-4D65-4A4C-A7EC-6330AEB287A2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0D4A8CA7-AEDD-4028-A726-AB7F69F30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387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A8CA7-AEDD-4028-A726-AB7F69F302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06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95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51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4241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002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21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85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12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780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961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01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8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74241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71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74241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609600" y="908050"/>
            <a:ext cx="7956550" cy="107950"/>
          </a:xfrm>
          <a:custGeom>
            <a:avLst/>
            <a:gdLst/>
            <a:ahLst/>
            <a:cxnLst/>
            <a:rect l="l" t="t" r="r" b="b"/>
            <a:pathLst>
              <a:path w="1000" h="100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36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Line 2"/>
          <p:cNvSpPr/>
          <p:nvPr/>
        </p:nvSpPr>
        <p:spPr>
          <a:xfrm>
            <a:off x="609600" y="6381750"/>
            <a:ext cx="7924800" cy="1588"/>
          </a:xfrm>
          <a:prstGeom prst="line">
            <a:avLst/>
          </a:prstGeom>
          <a:ln w="324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609600" y="6245225"/>
            <a:ext cx="1981200" cy="476250"/>
          </a:xfrm>
          <a:prstGeom prst="rect">
            <a:avLst/>
          </a:prstGeom>
        </p:spPr>
        <p:txBody>
          <a:bodyPr lIns="90000" tIns="45000" rIns="90000" bIns="45000"/>
          <a:lstStyle>
            <a:lvl1pPr>
              <a:defRPr sz="1662" spc="-1">
                <a:solidFill>
                  <a:srgbClr val="000000"/>
                </a:solidFill>
                <a:latin typeface="Verdana"/>
              </a:defRPr>
            </a:lvl1pPr>
          </a:lstStyle>
          <a:p>
            <a:pPr>
              <a:defRPr/>
            </a:pPr>
            <a:fld id="{6E6F0338-5C41-491D-B805-0902EF7A853F}" type="datetime1">
              <a:rPr lang="ru-RU"/>
              <a:pPr>
                <a:defRPr/>
              </a:pPr>
              <a:t>07.12.2018</a:t>
            </a:fld>
            <a:endParaRPr lang="ru-RU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122614" y="6245225"/>
            <a:ext cx="2897187" cy="476250"/>
          </a:xfrm>
          <a:prstGeom prst="rect">
            <a:avLst/>
          </a:prstGeom>
        </p:spPr>
        <p:txBody>
          <a:bodyPr lIns="90000" tIns="45000" rIns="90000" bIns="45000"/>
          <a:lstStyle>
            <a:lvl1pPr>
              <a:defRPr sz="1662" spc="-1">
                <a:solidFill>
                  <a:srgbClr val="000000"/>
                </a:solidFill>
                <a:latin typeface="Verdana"/>
              </a:defRPr>
            </a:lvl1pPr>
          </a:lstStyle>
          <a:p>
            <a:pPr>
              <a:defRPr/>
            </a:pPr>
            <a:r>
              <a:rPr lang="ru-RU"/>
              <a:t>2</a:t>
            </a:r>
            <a:endParaRPr lang="ru-RU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6553201" y="6453188"/>
            <a:ext cx="1979613" cy="3603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15" smtClean="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007F9F7-5793-488A-BF21-08788E23C7B5}" type="slidenum">
              <a:rPr lang="ru-RU" altLang="ru-RU"/>
              <a:pPr>
                <a:defRPr/>
              </a:pPr>
              <a:t>‹#›</a:t>
            </a:fld>
            <a:endParaRPr lang="ru-RU" altLang="ru-RU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5" name="PlaceHolder 6"/>
          <p:cNvSpPr>
            <a:spLocks noGrp="1"/>
          </p:cNvSpPr>
          <p:nvPr>
            <p:ph type="title"/>
          </p:nvPr>
        </p:nvSpPr>
        <p:spPr bwMode="auto">
          <a:xfrm>
            <a:off x="457200" y="273052"/>
            <a:ext cx="82296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Для правки текста заголовка щёлкните мышью</a:t>
            </a:r>
          </a:p>
        </p:txBody>
      </p:sp>
      <p:sp>
        <p:nvSpPr>
          <p:cNvPr id="2056" name="PlaceHolder 7"/>
          <p:cNvSpPr>
            <a:spLocks noGrp="1"/>
          </p:cNvSpPr>
          <p:nvPr>
            <p:ph type="body"/>
          </p:nvPr>
        </p:nvSpPr>
        <p:spPr bwMode="auto">
          <a:xfrm>
            <a:off x="457200" y="1604965"/>
            <a:ext cx="8229600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Для правки структуры щёлкните мышью</a:t>
            </a:r>
          </a:p>
          <a:p>
            <a:pPr lvl="1"/>
            <a:r>
              <a:rPr lang="ru-RU" altLang="ru-RU" smtClean="0"/>
              <a:t>Второй уровень структуры</a:t>
            </a:r>
          </a:p>
          <a:p>
            <a:pPr lvl="2"/>
            <a:r>
              <a:rPr lang="ru-RU" altLang="ru-RU" smtClean="0"/>
              <a:t>Третий уровень структуры</a:t>
            </a:r>
          </a:p>
          <a:p>
            <a:pPr lvl="3"/>
            <a:r>
              <a:rPr lang="ru-RU" altLang="ru-RU" smtClean="0"/>
              <a:t>Четвёртый уровень структуры</a:t>
            </a:r>
          </a:p>
          <a:p>
            <a:pPr lvl="4"/>
            <a:r>
              <a:rPr lang="ru-RU" altLang="ru-RU" smtClean="0"/>
              <a:t>Пятый уровень структуры</a:t>
            </a:r>
          </a:p>
          <a:p>
            <a:pPr lvl="4"/>
            <a:r>
              <a:rPr lang="ru-RU" altLang="ru-RU" smtClean="0"/>
              <a:t>Шестой уровень структуры</a:t>
            </a:r>
          </a:p>
          <a:p>
            <a:pPr lvl="4"/>
            <a:r>
              <a:rPr lang="ru-RU" altLang="ru-RU" smtClean="0"/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68648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84261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9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4261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9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defTabSz="84261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9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defTabSz="84261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9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defTabSz="84261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69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382834" algn="l" defTabSz="842765" rtl="0" fontAlgn="base">
        <a:lnSpc>
          <a:spcPct val="90000"/>
        </a:lnSpc>
        <a:spcBef>
          <a:spcPct val="0"/>
        </a:spcBef>
        <a:spcAft>
          <a:spcPct val="0"/>
        </a:spcAft>
        <a:defRPr sz="4019">
          <a:solidFill>
            <a:schemeClr val="tx1"/>
          </a:solidFill>
          <a:latin typeface="Arial" pitchFamily="34" charset="0"/>
          <a:cs typeface="DejaVu Sans" pitchFamily="34" charset="0"/>
        </a:defRPr>
      </a:lvl6pPr>
      <a:lvl7pPr marL="765667" algn="l" defTabSz="842765" rtl="0" fontAlgn="base">
        <a:lnSpc>
          <a:spcPct val="90000"/>
        </a:lnSpc>
        <a:spcBef>
          <a:spcPct val="0"/>
        </a:spcBef>
        <a:spcAft>
          <a:spcPct val="0"/>
        </a:spcAft>
        <a:defRPr sz="4019">
          <a:solidFill>
            <a:schemeClr val="tx1"/>
          </a:solidFill>
          <a:latin typeface="Arial" pitchFamily="34" charset="0"/>
          <a:cs typeface="DejaVu Sans" pitchFamily="34" charset="0"/>
        </a:defRPr>
      </a:lvl7pPr>
      <a:lvl8pPr marL="1148501" algn="l" defTabSz="842765" rtl="0" fontAlgn="base">
        <a:lnSpc>
          <a:spcPct val="90000"/>
        </a:lnSpc>
        <a:spcBef>
          <a:spcPct val="0"/>
        </a:spcBef>
        <a:spcAft>
          <a:spcPct val="0"/>
        </a:spcAft>
        <a:defRPr sz="4019">
          <a:solidFill>
            <a:schemeClr val="tx1"/>
          </a:solidFill>
          <a:latin typeface="Arial" pitchFamily="34" charset="0"/>
          <a:cs typeface="DejaVu Sans" pitchFamily="34" charset="0"/>
        </a:defRPr>
      </a:lvl8pPr>
      <a:lvl9pPr marL="1531334" algn="l" defTabSz="842765" rtl="0" fontAlgn="base">
        <a:lnSpc>
          <a:spcPct val="90000"/>
        </a:lnSpc>
        <a:spcBef>
          <a:spcPct val="0"/>
        </a:spcBef>
        <a:spcAft>
          <a:spcPct val="0"/>
        </a:spcAft>
        <a:defRPr sz="4019">
          <a:solidFill>
            <a:schemeClr val="tx1"/>
          </a:solidFill>
          <a:latin typeface="Arial" pitchFamily="34" charset="0"/>
          <a:cs typeface="DejaVu Sans" pitchFamily="34" charset="0"/>
        </a:defRPr>
      </a:lvl9pPr>
    </p:titleStyle>
    <p:bodyStyle>
      <a:lvl1pPr marL="397130" indent="-297481" algn="l" defTabSz="842618" rtl="0" eaLnBrk="0" fontAlgn="base" hangingPunct="0">
        <a:lnSpc>
          <a:spcPct val="90000"/>
        </a:lnSpc>
        <a:spcBef>
          <a:spcPts val="1304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492" kern="1200">
          <a:solidFill>
            <a:schemeClr val="tx1"/>
          </a:solidFill>
          <a:latin typeface="+mn-lt"/>
          <a:ea typeface="+mn-ea"/>
          <a:cs typeface="+mn-cs"/>
        </a:defRPr>
      </a:lvl1pPr>
      <a:lvl2pPr marL="631597" indent="-209556" algn="l" defTabSz="842618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2123" kern="1200">
          <a:solidFill>
            <a:schemeClr val="tx1"/>
          </a:solidFill>
          <a:latin typeface="+mn-lt"/>
          <a:ea typeface="+mn-ea"/>
          <a:cs typeface="+mn-cs"/>
        </a:defRPr>
      </a:lvl2pPr>
      <a:lvl3pPr marL="1053638" indent="-209556" algn="l" defTabSz="842618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75680" indent="-209556" algn="l" defTabSz="842618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1569" kern="1200">
          <a:solidFill>
            <a:schemeClr val="tx1"/>
          </a:solidFill>
          <a:latin typeface="+mn-lt"/>
          <a:ea typeface="+mn-ea"/>
          <a:cs typeface="+mn-cs"/>
        </a:defRPr>
      </a:lvl4pPr>
      <a:lvl5pPr marL="1897721" indent="-209556" algn="l" defTabSz="842618" rtl="0" eaLnBrk="0" fontAlgn="base" hangingPunct="0">
        <a:lnSpc>
          <a:spcPct val="90000"/>
        </a:lnSpc>
        <a:spcBef>
          <a:spcPts val="462"/>
        </a:spcBef>
        <a:spcAft>
          <a:spcPct val="0"/>
        </a:spcAft>
        <a:buFont typeface="Arial" panose="020B0604020202020204" pitchFamily="34" charset="0"/>
        <a:buChar char="•"/>
        <a:defRPr sz="1569" kern="1200">
          <a:solidFill>
            <a:schemeClr val="tx1"/>
          </a:solidFill>
          <a:latin typeface="+mn-lt"/>
          <a:ea typeface="+mn-ea"/>
          <a:cs typeface="+mn-cs"/>
        </a:defRPr>
      </a:lvl5pPr>
      <a:lvl6pPr marL="2320987" indent="-210999" algn="l" defTabSz="843995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4" indent="-210999" algn="l" defTabSz="843995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4982" indent="-210999" algn="l" defTabSz="843995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6979" indent="-210999" algn="l" defTabSz="843995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1998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3995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5993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7990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09988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1985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3983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5980" algn="l" defTabSz="843995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&#1092;&#1086;&#1088;&#1091;&#1084;&#1076;&#1083;&#1103;&#1088;&#1086;&#1076;&#1080;&#1090;&#1077;&#1083;&#1077;&#1081;.&#1088;&#1092;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4"/>
          <p:cNvSpPr/>
          <p:nvPr/>
        </p:nvSpPr>
        <p:spPr>
          <a:xfrm>
            <a:off x="251520" y="1052736"/>
            <a:ext cx="8639784" cy="122413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defRPr sz="2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lvl="0"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000" b="1" dirty="0" smtClean="0">
                <a:solidFill>
                  <a:srgbClr val="6C0000"/>
                </a:solidFill>
                <a:latin typeface="Verdana" panose="020B0604030504040204" pitchFamily="34" charset="0"/>
              </a:rPr>
              <a:t>Региональный </a:t>
            </a:r>
            <a:r>
              <a:rPr lang="ru-RU" altLang="ru-RU" sz="3000" b="1" dirty="0">
                <a:solidFill>
                  <a:srgbClr val="6C0000"/>
                </a:solidFill>
                <a:latin typeface="Verdana" panose="020B0604030504040204" pitchFamily="34" charset="0"/>
              </a:rPr>
              <a:t>родительский </a:t>
            </a:r>
            <a:r>
              <a:rPr lang="ru-RU" altLang="ru-RU" sz="3000" b="1" dirty="0" smtClean="0">
                <a:solidFill>
                  <a:srgbClr val="6C0000"/>
                </a:solidFill>
                <a:latin typeface="Verdana" panose="020B0604030504040204" pitchFamily="34" charset="0"/>
              </a:rPr>
              <a:t>форум «Подростки</a:t>
            </a:r>
            <a:r>
              <a:rPr lang="ru-RU" altLang="ru-RU" sz="3000" b="1" dirty="0">
                <a:solidFill>
                  <a:srgbClr val="6C0000"/>
                </a:solidFill>
                <a:latin typeface="Verdana" panose="020B0604030504040204" pitchFamily="34" charset="0"/>
              </a:rPr>
              <a:t>, родители и </a:t>
            </a:r>
            <a:r>
              <a:rPr lang="ru-RU" altLang="ru-RU" sz="3000" b="1" dirty="0" err="1" smtClean="0">
                <a:solidFill>
                  <a:srgbClr val="6C0000"/>
                </a:solidFill>
                <a:latin typeface="Verdana" panose="020B0604030504040204" pitchFamily="34" charset="0"/>
              </a:rPr>
              <a:t>Rock'n'roll</a:t>
            </a:r>
            <a:r>
              <a:rPr lang="ru-RU" altLang="ru-RU" sz="3000" b="1" dirty="0" smtClean="0">
                <a:solidFill>
                  <a:srgbClr val="6C0000"/>
                </a:solidFill>
                <a:latin typeface="Verdana" panose="020B0604030504040204" pitchFamily="34" charset="0"/>
              </a:rPr>
              <a:t>» </a:t>
            </a:r>
          </a:p>
          <a:p>
            <a:pPr lvl="0" algn="just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ru-RU" altLang="ru-RU" sz="3000" b="1" dirty="0" smtClean="0">
              <a:solidFill>
                <a:srgbClr val="6C0000"/>
              </a:solidFill>
              <a:latin typeface="Verdana" panose="020B060403050404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ru-RU" altLang="ru-RU" sz="3000" b="1" dirty="0">
              <a:solidFill>
                <a:srgbClr val="6C0000"/>
              </a:solidFill>
              <a:latin typeface="Verdana" panose="020B060403050404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ru-RU" altLang="ru-RU" sz="1800" b="1" dirty="0" smtClean="0">
              <a:solidFill>
                <a:srgbClr val="6C0000"/>
              </a:solidFill>
              <a:latin typeface="Verdana" panose="020B060403050404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ru-RU" altLang="ru-RU" sz="1800" b="1" dirty="0">
              <a:solidFill>
                <a:srgbClr val="6C0000"/>
              </a:solidFill>
              <a:latin typeface="Verdana" panose="020B060403050404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ru-RU" altLang="ru-RU" sz="1800" b="1" dirty="0" smtClean="0">
              <a:solidFill>
                <a:srgbClr val="6C0000"/>
              </a:solidFill>
              <a:latin typeface="Verdana" panose="020B060403050404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endParaRPr lang="ru-RU" altLang="ru-RU" sz="1800" b="1" dirty="0">
              <a:solidFill>
                <a:srgbClr val="6C0000"/>
              </a:solidFill>
              <a:latin typeface="Verdana" panose="020B0604030504040204" pitchFamily="34" charset="0"/>
            </a:endParaRPr>
          </a:p>
        </p:txBody>
      </p:sp>
      <p:pic>
        <p:nvPicPr>
          <p:cNvPr id="24" name="image1.jpg" descr="https://pp.userapi.com/c851128/v851128993/5c6c0/fAWtbkGQbKI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084168" y="4797152"/>
            <a:ext cx="2924865" cy="1584176"/>
          </a:xfrm>
          <a:prstGeom prst="rect">
            <a:avLst/>
          </a:prstGeom>
          <a:ln/>
        </p:spPr>
      </p:pic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424958" y="2578497"/>
            <a:ext cx="298450" cy="374650"/>
            <a:chOff x="471601" y="1248841"/>
            <a:chExt cx="298080" cy="375840"/>
          </a:xfrm>
        </p:grpSpPr>
        <p:sp>
          <p:nvSpPr>
            <p:cNvPr id="10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2" name="TextBox 11"/>
          <p:cNvSpPr txBox="1"/>
          <p:nvPr/>
        </p:nvSpPr>
        <p:spPr>
          <a:xfrm>
            <a:off x="749054" y="2304157"/>
            <a:ext cx="81422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14 декабря 2018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года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– Единый день консультаций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«Открытая школа»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(Образовательные организации, 09.00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20.00)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2111" y="3819306"/>
            <a:ext cx="81422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15 декабря 2018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года -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Региональный родительский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форум «Подростки, родители и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</a:rPr>
              <a:t>Rock'n'roll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(ДК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Нефтяник (г. Тюмень, ул. Осипенко, д. 1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09.00 –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15.00)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450604" y="4124424"/>
            <a:ext cx="298450" cy="374650"/>
            <a:chOff x="471601" y="1248841"/>
            <a:chExt cx="298080" cy="375840"/>
          </a:xfrm>
        </p:grpSpPr>
        <p:sp>
          <p:nvSpPr>
            <p:cNvPr id="16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  <p:extLst>
      <p:ext uri="{BB962C8B-B14F-4D97-AF65-F5344CB8AC3E}">
        <p14:creationId xmlns:p14="http://schemas.microsoft.com/office/powerpoint/2010/main" val="25048418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4"/>
          <p:cNvSpPr/>
          <p:nvPr/>
        </p:nvSpPr>
        <p:spPr>
          <a:xfrm>
            <a:off x="755575" y="1085651"/>
            <a:ext cx="8413179" cy="8745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defRPr sz="2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1800" b="1" dirty="0" smtClean="0">
                <a:solidFill>
                  <a:srgbClr val="6C0000"/>
                </a:solidFill>
                <a:latin typeface="Verdana" panose="020B0604030504040204" pitchFamily="34" charset="0"/>
              </a:rPr>
              <a:t>Единый день консультаций «Открытая школа» </a:t>
            </a:r>
            <a:r>
              <a:rPr lang="ru-RU" altLang="ru-RU" sz="1800" b="1" dirty="0">
                <a:solidFill>
                  <a:srgbClr val="6C0000"/>
                </a:solidFill>
                <a:latin typeface="Verdana" panose="020B0604030504040204" pitchFamily="34" charset="0"/>
              </a:rPr>
              <a:t>в рамках </a:t>
            </a:r>
            <a:r>
              <a:rPr lang="ru-RU" altLang="ru-RU" sz="1800" b="1" dirty="0" smtClean="0">
                <a:solidFill>
                  <a:srgbClr val="6C0000"/>
                </a:solidFill>
                <a:latin typeface="Verdana" panose="020B0604030504040204" pitchFamily="34" charset="0"/>
              </a:rPr>
              <a:t>Регионального родительского форума </a:t>
            </a:r>
            <a:endParaRPr lang="ru-RU" altLang="ru-RU" sz="1800" b="1" dirty="0">
              <a:solidFill>
                <a:srgbClr val="6C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Line 5"/>
          <p:cNvSpPr/>
          <p:nvPr/>
        </p:nvSpPr>
        <p:spPr>
          <a:xfrm flipH="1">
            <a:off x="633413" y="1085643"/>
            <a:ext cx="0" cy="5067507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TextBox 30"/>
          <p:cNvSpPr txBox="1"/>
          <p:nvPr/>
        </p:nvSpPr>
        <p:spPr>
          <a:xfrm>
            <a:off x="963477" y="1960151"/>
            <a:ext cx="71118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Единый день консультаций «Открытая школа»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вопросам: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мотивации к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учёбе;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взаимоотношений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одноклассниками, родителями, педагогами;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правовой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ответственности;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выбора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занятий по интересам;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выстраивания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доверительных отношений;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психологического здоровья 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девочек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мальчиков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психолого-педагогической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помощи;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защиты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 несовершеннолетних и т.д.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0196" y="6366384"/>
            <a:ext cx="2210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Анонсирование </a:t>
            </a:r>
            <a:br>
              <a:rPr lang="ru-RU" sz="1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мероприятий</a:t>
            </a:r>
            <a:endParaRPr lang="ru-RU" sz="1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40152" y="6380969"/>
            <a:ext cx="2707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latin typeface="Calibri" panose="020F0502020204030204" pitchFamily="34" charset="0"/>
              </a:defRPr>
            </a:lvl1pPr>
          </a:lstStyle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Работа в рамках форума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74504" y="639792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Calibri" panose="020F0502020204030204" pitchFamily="34" charset="0"/>
              </a:rPr>
              <a:t>Обеспечение </a:t>
            </a:r>
            <a:br>
              <a:rPr lang="ru-RU" sz="1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Calibri" panose="020F0502020204030204" pitchFamily="34" charset="0"/>
              </a:rPr>
              <a:t>информационного сопровождения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642938" y="6415701"/>
            <a:ext cx="0" cy="36000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3174504" y="6415701"/>
            <a:ext cx="0" cy="36000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953472" y="6420200"/>
            <a:ext cx="0" cy="36000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8532440" y="6448761"/>
            <a:ext cx="0" cy="36000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508104" y="260648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C00000"/>
                </a:solidFill>
              </a:rPr>
              <a:t>14 декабря 2018 года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493713" y="2018606"/>
            <a:ext cx="298450" cy="374650"/>
            <a:chOff x="471601" y="1248841"/>
            <a:chExt cx="298080" cy="375840"/>
          </a:xfrm>
        </p:grpSpPr>
        <p:sp>
          <p:nvSpPr>
            <p:cNvPr id="21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501653" y="4427785"/>
            <a:ext cx="298450" cy="374650"/>
            <a:chOff x="471601" y="1248841"/>
            <a:chExt cx="298080" cy="375840"/>
          </a:xfrm>
        </p:grpSpPr>
        <p:sp>
          <p:nvSpPr>
            <p:cNvPr id="17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9" name="TextBox 18"/>
          <p:cNvSpPr txBox="1"/>
          <p:nvPr/>
        </p:nvSpPr>
        <p:spPr>
          <a:xfrm>
            <a:off x="998189" y="4598441"/>
            <a:ext cx="711183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Телефоны «горячей линии»</a:t>
            </a: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ru-RU" sz="11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Департамент 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образования и науки Тюменской области: 56-93-71, 56-93-70, 56-93-50, 56-93-14, 56-93-30, </a:t>
            </a:r>
            <a:endParaRPr lang="ru-RU" sz="1100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6213" algn="just"/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56-93-36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56-93-58;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Областная  психолого-медико-педагогическая 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служба: 56-93-90, 56-93-91, 56-93-92;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 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воспитания и социализации </a:t>
            </a: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ТОГИРРО: 39-02-69, e-</a:t>
            </a:r>
            <a:r>
              <a:rPr lang="ru-RU" sz="1100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mail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psy-center1@mail.ru (в теме указать «Вопрос от родителей»);</a:t>
            </a:r>
          </a:p>
          <a:p>
            <a:pPr marL="354013" indent="-17780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Областной центр 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суицидальной </a:t>
            </a: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превенции: 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50-66-43</a:t>
            </a:r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1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3673" y="5904944"/>
            <a:ext cx="6994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* также </a:t>
            </a:r>
            <a:r>
              <a:rPr lang="ru-RU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необходимо данную работу организовать на уровне муниципалитета</a:t>
            </a:r>
          </a:p>
        </p:txBody>
      </p:sp>
    </p:spTree>
    <p:extLst>
      <p:ext uri="{BB962C8B-B14F-4D97-AF65-F5344CB8AC3E}">
        <p14:creationId xmlns:p14="http://schemas.microsoft.com/office/powerpoint/2010/main" val="36709383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4"/>
          <p:cNvSpPr/>
          <p:nvPr/>
        </p:nvSpPr>
        <p:spPr>
          <a:xfrm>
            <a:off x="323528" y="248204"/>
            <a:ext cx="8639784" cy="6203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defRPr sz="2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3000" b="1" dirty="0" smtClean="0">
                <a:solidFill>
                  <a:srgbClr val="6C0000"/>
                </a:solidFill>
                <a:latin typeface="Verdana" panose="020B0604030504040204" pitchFamily="34" charset="0"/>
              </a:rPr>
              <a:t>Календарь событий </a:t>
            </a:r>
            <a:endParaRPr lang="ru-RU" altLang="ru-RU" sz="3000" b="1" dirty="0">
              <a:solidFill>
                <a:srgbClr val="6C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Line 5"/>
          <p:cNvSpPr/>
          <p:nvPr/>
        </p:nvSpPr>
        <p:spPr>
          <a:xfrm flipH="1">
            <a:off x="633413" y="1085643"/>
            <a:ext cx="0" cy="5067507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Прямоугольник 6"/>
          <p:cNvSpPr>
            <a:spLocks noChangeArrowheads="1"/>
          </p:cNvSpPr>
          <p:nvPr/>
        </p:nvSpPr>
        <p:spPr bwMode="auto">
          <a:xfrm>
            <a:off x="847175" y="1127088"/>
            <a:ext cx="412868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altLang="ru-RU" sz="13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Интерактивная </a:t>
            </a:r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площадка «</a:t>
            </a:r>
            <a:r>
              <a:rPr lang="ru-RU" altLang="ru-RU" sz="13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Вне школы</a:t>
            </a:r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  <a:p>
            <a:pPr algn="just"/>
            <a:r>
              <a:rPr lang="ru-RU" altLang="ru-RU" sz="1300" b="1" dirty="0" smtClean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(09.00-15.00)</a:t>
            </a:r>
            <a:endParaRPr lang="ru-RU" altLang="ru-RU" sz="13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8" name="Прямоугольник 64524"/>
          <p:cNvSpPr>
            <a:spLocks noChangeArrowheads="1"/>
          </p:cNvSpPr>
          <p:nvPr/>
        </p:nvSpPr>
        <p:spPr bwMode="auto">
          <a:xfrm>
            <a:off x="825765" y="1668988"/>
            <a:ext cx="624019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altLang="ru-RU" sz="1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Концептуальная </a:t>
            </a:r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площадка «</a:t>
            </a:r>
            <a:r>
              <a:rPr lang="ru-RU" altLang="ru-RU" sz="1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современных подростках</a:t>
            </a:r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…»</a:t>
            </a:r>
          </a:p>
          <a:p>
            <a:pPr algn="just"/>
            <a:r>
              <a:rPr lang="ru-RU" altLang="ru-RU" sz="13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(10.00-10.40)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21964" y="2635538"/>
            <a:ext cx="54439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«Ранняя </a:t>
            </a:r>
            <a:r>
              <a:rPr lang="ru-RU" sz="10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сексуализация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почему и что делать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….»</a:t>
            </a:r>
            <a:endParaRPr lang="ru-RU" sz="1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0" name="Прямоугольник 64524"/>
          <p:cNvSpPr>
            <a:spLocks noChangeArrowheads="1"/>
          </p:cNvSpPr>
          <p:nvPr/>
        </p:nvSpPr>
        <p:spPr bwMode="auto">
          <a:xfrm>
            <a:off x="844918" y="2161431"/>
            <a:ext cx="451917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Публичные лекции, вопросы и обсуждения</a:t>
            </a:r>
          </a:p>
          <a:p>
            <a:pPr algn="just"/>
            <a:r>
              <a:rPr lang="ru-RU" altLang="ru-RU" sz="1300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(11.00-14.00)</a:t>
            </a:r>
            <a:endParaRPr lang="ru-RU" altLang="ru-RU" sz="13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Прямоугольник 64524"/>
          <p:cNvSpPr>
            <a:spLocks noChangeArrowheads="1"/>
          </p:cNvSpPr>
          <p:nvPr/>
        </p:nvSpPr>
        <p:spPr bwMode="auto">
          <a:xfrm>
            <a:off x="832814" y="3371850"/>
            <a:ext cx="6343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1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Консультационная </a:t>
            </a:r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площадка «</a:t>
            </a:r>
            <a:r>
              <a:rPr lang="ru-RU" altLang="ru-RU" sz="1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Вопросы задавать Нужно» </a:t>
            </a:r>
            <a:r>
              <a:rPr lang="ru-RU" altLang="ru-RU" sz="13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altLang="ru-RU" sz="1300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09.00-15.00)</a:t>
            </a:r>
            <a:endParaRPr lang="ru-RU" altLang="ru-RU" sz="13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321964" y="2880745"/>
            <a:ext cx="5770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Современные </a:t>
            </a:r>
            <a:r>
              <a:rPr lang="ru-RU" sz="1000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диструктивные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технологии: «острая» помощь и 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профилактика»</a:t>
            </a:r>
            <a:endParaRPr lang="ru-RU" sz="1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21964" y="3121918"/>
            <a:ext cx="54439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Кто, как и зачем манипулирует сознанием подростка»</a:t>
            </a:r>
          </a:p>
        </p:txBody>
      </p:sp>
      <p:sp>
        <p:nvSpPr>
          <p:cNvPr id="64" name="Прямоугольник 64524"/>
          <p:cNvSpPr>
            <a:spLocks noChangeArrowheads="1"/>
          </p:cNvSpPr>
          <p:nvPr/>
        </p:nvSpPr>
        <p:spPr bwMode="auto">
          <a:xfrm>
            <a:off x="850942" y="3866381"/>
            <a:ext cx="379306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13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Диалоговые </a:t>
            </a:r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площадки </a:t>
            </a:r>
            <a:b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13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(11.00-14.30)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321964" y="4351387"/>
            <a:ext cx="4595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«Будь на связи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(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помочь своему ребенку стать 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взрослым? Как 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сформировать гармоничные отношения в семье и решать конфликты без ущерба для 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личности?)</a:t>
            </a:r>
            <a:endParaRPr lang="ru-RU" sz="1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321964" y="5143475"/>
            <a:ext cx="5436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«Только папы» 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воспитывать мальчиков?)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321964" y="4897254"/>
            <a:ext cx="5436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«Только 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мамы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(</a:t>
            </a:r>
            <a:r>
              <a:rPr lang="ru-RU" sz="1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воспитывать девочек</a:t>
            </a:r>
            <a:r>
              <a:rPr lang="ru-RU" sz="1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?)</a:t>
            </a:r>
            <a:endParaRPr lang="ru-RU" sz="1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8" name="Прямоугольник 64524"/>
          <p:cNvSpPr>
            <a:spLocks noChangeArrowheads="1"/>
          </p:cNvSpPr>
          <p:nvPr/>
        </p:nvSpPr>
        <p:spPr bwMode="auto">
          <a:xfrm>
            <a:off x="896216" y="5374631"/>
            <a:ext cx="341824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Мастер – классы </a:t>
            </a:r>
            <a:br>
              <a:rPr lang="ru-RU" altLang="ru-RU" sz="1300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1300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(11.00-14.30)</a:t>
            </a:r>
            <a:endParaRPr lang="ru-RU" altLang="ru-RU" sz="13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321964" y="5858943"/>
            <a:ext cx="23498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«Дети онлайн»</a:t>
            </a:r>
            <a:endParaRPr lang="ru-RU" sz="10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321964" y="6067425"/>
            <a:ext cx="23498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«Все начинается с семьи»</a:t>
            </a:r>
            <a:endParaRPr lang="ru-RU" sz="10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516005" y="1183736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516005" y="1725031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516005" y="2259553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516005" y="3413284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516005" y="3900656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16005" y="5431507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553796" y="395049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C00000"/>
                </a:solidFill>
              </a:rPr>
              <a:t>15 декабря 2018 года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1" name="image1.jpg" descr="https://pp.userapi.com/c851128/v851128993/5c6c0/fAWtbkGQbKI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068113" y="4520988"/>
            <a:ext cx="2924865" cy="158417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734959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4"/>
          <p:cNvSpPr/>
          <p:nvPr/>
        </p:nvSpPr>
        <p:spPr>
          <a:xfrm>
            <a:off x="609849" y="116632"/>
            <a:ext cx="8413179" cy="8745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0" tIns="44995" rIns="89990" bIns="44995"/>
          <a:lstStyle>
            <a:lvl1pPr defTabSz="912813">
              <a:lnSpc>
                <a:spcPct val="90000"/>
              </a:lnSpc>
              <a:spcBef>
                <a:spcPts val="1413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defRPr sz="2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ru-RU" altLang="ru-RU" sz="1800" b="1" dirty="0" smtClean="0">
                <a:solidFill>
                  <a:srgbClr val="6C0000"/>
                </a:solidFill>
                <a:latin typeface="Verdana" panose="020B0604030504040204" pitchFamily="34" charset="0"/>
              </a:rPr>
              <a:t>Официальный сайт Регионального родительского </a:t>
            </a:r>
            <a:r>
              <a:rPr lang="ru-RU" altLang="ru-RU" sz="1800" b="1" dirty="0">
                <a:solidFill>
                  <a:srgbClr val="6C0000"/>
                </a:solidFill>
                <a:latin typeface="Verdana" panose="020B0604030504040204" pitchFamily="34" charset="0"/>
              </a:rPr>
              <a:t>форума «Подростки, родители и </a:t>
            </a:r>
            <a:r>
              <a:rPr lang="en-US" altLang="ru-RU" sz="1800" b="1" dirty="0" err="1">
                <a:solidFill>
                  <a:srgbClr val="6C0000"/>
                </a:solidFill>
                <a:latin typeface="Verdana" panose="020B0604030504040204" pitchFamily="34" charset="0"/>
              </a:rPr>
              <a:t>Rock'n'roll</a:t>
            </a:r>
            <a:r>
              <a:rPr lang="en-US" altLang="ru-RU" sz="1800" b="1" dirty="0">
                <a:solidFill>
                  <a:srgbClr val="6C0000"/>
                </a:solidFill>
                <a:latin typeface="Verdana" panose="020B0604030504040204" pitchFamily="34" charset="0"/>
              </a:rPr>
              <a:t>»</a:t>
            </a:r>
            <a:endParaRPr lang="ru-RU" altLang="ru-RU" sz="1800" b="1" dirty="0">
              <a:solidFill>
                <a:srgbClr val="6C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Line 5"/>
          <p:cNvSpPr/>
          <p:nvPr/>
        </p:nvSpPr>
        <p:spPr>
          <a:xfrm flipH="1">
            <a:off x="633413" y="1085643"/>
            <a:ext cx="0" cy="5067507"/>
          </a:xfrm>
          <a:prstGeom prst="line">
            <a:avLst/>
          </a:prstGeom>
          <a:ln w="1908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" name="TextBox 31"/>
          <p:cNvSpPr txBox="1"/>
          <p:nvPr/>
        </p:nvSpPr>
        <p:spPr>
          <a:xfrm>
            <a:off x="923998" y="3035143"/>
            <a:ext cx="675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Анонсирование мероприятий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5752" y="4085624"/>
            <a:ext cx="5436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Анкетирование родителей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5752" y="3573755"/>
            <a:ext cx="6251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Методические материалы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506811" y="3646503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10382" y="2565871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10382" y="3107891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506811" y="1772816"/>
            <a:ext cx="298450" cy="374650"/>
            <a:chOff x="471601" y="1248841"/>
            <a:chExt cx="298080" cy="375840"/>
          </a:xfrm>
        </p:grpSpPr>
        <p:sp>
          <p:nvSpPr>
            <p:cNvPr id="21" name="CustomShape 6"/>
            <p:cNvSpPr/>
            <p:nvPr/>
          </p:nvSpPr>
          <p:spPr>
            <a:xfrm>
              <a:off x="471601" y="1248841"/>
              <a:ext cx="298080" cy="375840"/>
            </a:xfrm>
            <a:prstGeom prst="ellipse">
              <a:avLst/>
            </a:prstGeom>
            <a:solidFill>
              <a:srgbClr val="FFFFFF"/>
            </a:solidFill>
            <a:ln w="25560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" name="CustomShape 7"/>
            <p:cNvSpPr/>
            <p:nvPr/>
          </p:nvSpPr>
          <p:spPr>
            <a:xfrm>
              <a:off x="471601" y="1288654"/>
              <a:ext cx="282225" cy="262770"/>
            </a:xfrm>
            <a:custGeom>
              <a:avLst/>
              <a:gdLst/>
              <a:ahLst/>
              <a:cxnLst/>
              <a:rect l="l" t="t" r="r" b="b"/>
              <a:pathLst>
                <a:path w="61" h="60">
                  <a:moveTo>
                    <a:pt x="61" y="4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2" y="7"/>
                    <a:pt x="35" y="4"/>
                    <a:pt x="28" y="4"/>
                  </a:cubicBezTo>
                  <a:cubicBezTo>
                    <a:pt x="12" y="4"/>
                    <a:pt x="0" y="16"/>
                    <a:pt x="0" y="32"/>
                  </a:cubicBezTo>
                  <a:cubicBezTo>
                    <a:pt x="0" y="47"/>
                    <a:pt x="12" y="60"/>
                    <a:pt x="28" y="60"/>
                  </a:cubicBezTo>
                  <a:cubicBezTo>
                    <a:pt x="43" y="60"/>
                    <a:pt x="56" y="47"/>
                    <a:pt x="56" y="32"/>
                  </a:cubicBezTo>
                  <a:cubicBezTo>
                    <a:pt x="56" y="26"/>
                    <a:pt x="54" y="21"/>
                    <a:pt x="51" y="17"/>
                  </a:cubicBezTo>
                  <a:lnTo>
                    <a:pt x="61" y="4"/>
                  </a:lnTo>
                  <a:close/>
                  <a:moveTo>
                    <a:pt x="52" y="32"/>
                  </a:moveTo>
                  <a:cubicBezTo>
                    <a:pt x="52" y="45"/>
                    <a:pt x="41" y="56"/>
                    <a:pt x="28" y="56"/>
                  </a:cubicBezTo>
                  <a:cubicBezTo>
                    <a:pt x="14" y="56"/>
                    <a:pt x="4" y="45"/>
                    <a:pt x="4" y="32"/>
                  </a:cubicBezTo>
                  <a:cubicBezTo>
                    <a:pt x="4" y="19"/>
                    <a:pt x="14" y="8"/>
                    <a:pt x="28" y="8"/>
                  </a:cubicBezTo>
                  <a:cubicBezTo>
                    <a:pt x="34" y="8"/>
                    <a:pt x="40" y="10"/>
                    <a:pt x="44" y="1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1" y="24"/>
                    <a:pt x="52" y="28"/>
                    <a:pt x="52" y="32"/>
                  </a:cubicBezTo>
                  <a:close/>
                </a:path>
              </a:pathLst>
            </a:custGeom>
            <a:solidFill>
              <a:srgbClr val="6C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3" name="TextBox 22"/>
          <p:cNvSpPr txBox="1"/>
          <p:nvPr/>
        </p:nvSpPr>
        <p:spPr>
          <a:xfrm>
            <a:off x="872875" y="1772816"/>
            <a:ext cx="6251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70C0"/>
              </a:buClr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Ссылка: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http://xn--d1aadanijddtdud5ahn7q.xn--p1ai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/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" name="image1.jpg" descr="https://pp.userapi.com/c851128/v851128993/5c6c0/fAWtbkGQbKI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062692" y="4574282"/>
            <a:ext cx="2924865" cy="1584176"/>
          </a:xfrm>
          <a:prstGeom prst="rect">
            <a:avLst/>
          </a:prstGeom>
          <a:ln/>
        </p:spPr>
      </p:pic>
      <p:sp>
        <p:nvSpPr>
          <p:cNvPr id="25" name="TextBox 24"/>
          <p:cNvSpPr txBox="1"/>
          <p:nvPr/>
        </p:nvSpPr>
        <p:spPr>
          <a:xfrm>
            <a:off x="923998" y="2493123"/>
            <a:ext cx="675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Регистрация на сайте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06811" y="4158372"/>
            <a:ext cx="246062" cy="2238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545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378</Words>
  <Application>Microsoft Office PowerPoint</Application>
  <PresentationFormat>Экран (4:3)</PresentationFormat>
  <Paragraphs>57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Пыжова Мария Александровна</dc:creator>
  <cp:lastModifiedBy>User</cp:lastModifiedBy>
  <cp:revision>67</cp:revision>
  <cp:lastPrinted>2018-12-07T08:21:37Z</cp:lastPrinted>
  <dcterms:created xsi:type="dcterms:W3CDTF">2016-02-19T03:34:20Z</dcterms:created>
  <dcterms:modified xsi:type="dcterms:W3CDTF">2018-12-07T11:15:08Z</dcterms:modified>
</cp:coreProperties>
</file>